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62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BFB6C2-822C-4E72-997F-2B625C7CBBC3}" v="1" dt="2024-09-13T23:18:38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89" d="100"/>
          <a:sy n="89" d="100"/>
        </p:scale>
        <p:origin x="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0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9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22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6357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29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49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67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35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4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6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3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7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7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1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3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2338-F9D9-46A2-B5B3-DB89A98A803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02C37-9B49-4A5E-883F-20DBDAF27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43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9187F-52BD-F203-D419-26A65D1F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EDRFA CONSULTING REPORT FOR MFPD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F7E3EA-78F6-06EB-52F2-AA02BB432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73" b="95783" l="3771" r="97408">
                        <a14:foregroundMark x1="13433" y1="13291" x2="79026" y2="84026"/>
                        <a14:foregroundMark x1="87353" y1="30351" x2="86567" y2="78722"/>
                        <a14:foregroundMark x1="86567" y1="78722" x2="86567" y2="78722"/>
                        <a14:foregroundMark x1="10526" y1="71310" x2="39906" y2="86262"/>
                        <a14:foregroundMark x1="39906" y1="86262" x2="69992" y2="87668"/>
                        <a14:foregroundMark x1="69992" y1="87668" x2="75727" y2="86390"/>
                        <a14:foregroundMark x1="12647" y1="79872" x2="53653" y2="90224"/>
                        <a14:foregroundMark x1="53653" y1="90224" x2="54360" y2="90224"/>
                        <a14:foregroundMark x1="53653" y1="94058" x2="27573" y2="89393"/>
                        <a14:foregroundMark x1="27573" y1="89393" x2="17361" y2="78722"/>
                        <a14:foregroundMark x1="36606" y1="92268" x2="4792" y2="76869"/>
                        <a14:foregroundMark x1="4792" y1="76869" x2="4006" y2="63642"/>
                        <a14:foregroundMark x1="5106" y1="55144" x2="5106" y2="25048"/>
                        <a14:foregroundMark x1="12647" y1="13291" x2="48233" y2="2364"/>
                        <a14:foregroundMark x1="93480" y1="72204" x2="96779" y2="27987"/>
                        <a14:foregroundMark x1="55067" y1="43898" x2="55067" y2="43898"/>
                        <a14:foregroundMark x1="50039" y1="44537" x2="45247" y2="62556"/>
                        <a14:foregroundMark x1="45247" y1="62556" x2="61273" y2="51310"/>
                        <a14:foregroundMark x1="61273" y1="51310" x2="35114" y2="48051"/>
                        <a14:foregroundMark x1="35114" y1="48051" x2="34800" y2="48371"/>
                        <a14:foregroundMark x1="56874" y1="42173" x2="40613" y2="61022"/>
                        <a14:foregroundMark x1="40613" y1="61022" x2="58759" y2="57827"/>
                        <a14:foregroundMark x1="58759" y1="57827" x2="64886" y2="53035"/>
                        <a14:foregroundMark x1="66693" y1="57188" x2="46819" y2="61022"/>
                        <a14:foregroundMark x1="46819" y1="61022" x2="55617" y2="45367"/>
                        <a14:foregroundMark x1="55617" y1="45367" x2="44462" y2="62812"/>
                        <a14:foregroundMark x1="44462" y1="62812" x2="56874" y2="56613"/>
                        <a14:foregroundMark x1="43126" y1="55144" x2="63079" y2="43642"/>
                        <a14:foregroundMark x1="63079" y1="43642" x2="62687" y2="46006"/>
                        <a14:foregroundMark x1="42734" y1="52460" x2="38806" y2="51565"/>
                        <a14:foregroundMark x1="39120" y1="51885" x2="42419" y2="66837"/>
                        <a14:foregroundMark x1="42419" y1="66837" x2="46033" y2="68371"/>
                        <a14:foregroundMark x1="75334" y1="81342" x2="83346" y2="80192"/>
                        <a14:foregroundMark x1="11940" y1="13546" x2="30086" y2="6198"/>
                        <a14:foregroundMark x1="34407" y1="4728" x2="14218" y2="10415"/>
                        <a14:foregroundMark x1="14218" y1="10415" x2="3771" y2="22492"/>
                        <a14:foregroundMark x1="3771" y1="22492" x2="4006" y2="26837"/>
                        <a14:foregroundMark x1="26787" y1="5623" x2="50118" y2="2812"/>
                        <a14:foregroundMark x1="50118" y1="2812" x2="88767" y2="13738"/>
                        <a14:foregroundMark x1="88767" y1="13738" x2="97486" y2="28882"/>
                        <a14:foregroundMark x1="95679" y1="24473" x2="80911" y2="8690"/>
                        <a14:foregroundMark x1="80911" y1="8690" x2="61744" y2="3514"/>
                        <a14:foregroundMark x1="61744" y1="3514" x2="59073" y2="3514"/>
                        <a14:foregroundMark x1="61587" y1="3514" x2="49647" y2="2364"/>
                        <a14:foregroundMark x1="95287" y1="52460" x2="94580" y2="76933"/>
                        <a14:foregroundMark x1="94973" y1="78083" x2="80440" y2="88562"/>
                        <a14:foregroundMark x1="80440" y1="88562" x2="63865" y2="95016"/>
                        <a14:foregroundMark x1="63865" y1="95016" x2="57266" y2="95527"/>
                        <a14:foregroundMark x1="57266" y1="95208" x2="38727" y2="93738"/>
                        <a14:foregroundMark x1="38727" y1="93738" x2="17596" y2="86773"/>
                        <a14:foregroundMark x1="17596" y1="86773" x2="11626" y2="81917"/>
                        <a14:foregroundMark x1="7934" y1="80447" x2="23488" y2="90415"/>
                        <a14:foregroundMark x1="23488" y1="90415" x2="46740" y2="95783"/>
                        <a14:foregroundMark x1="90259" y1="15335" x2="95679" y2="23578"/>
                        <a14:foregroundMark x1="64886" y1="59808" x2="62294" y2="63962"/>
                        <a14:backgroundMark x1="90966" y1="4153" x2="90966" y2="4153"/>
                        <a14:backgroundMark x1="90259" y1="90799" x2="90259" y2="9079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8269" y="2277514"/>
            <a:ext cx="3215461" cy="39439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7750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CDC5D-A2E7-78E6-BD59-251B18CEF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AE511-7CCB-88EE-DDA2-931A27DB8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/>
          </a:p>
          <a:p>
            <a:pPr algn="just"/>
            <a:r>
              <a:rPr lang="en-US" sz="2200" b="1" dirty="0"/>
              <a:t>A total of 26 meetings with groups and individuals in the Mosquito community.</a:t>
            </a:r>
          </a:p>
        </p:txBody>
      </p:sp>
    </p:spTree>
    <p:extLst>
      <p:ext uri="{BB962C8B-B14F-4D97-AF65-F5344CB8AC3E}">
        <p14:creationId xmlns:p14="http://schemas.microsoft.com/office/powerpoint/2010/main" val="252509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E7D6E-3239-CE5A-A29C-65436F61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E9F99-A0C9-3628-7182-BA3EF6E11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STRENGTHS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WEAKNESSES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OPPORTUNITIES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THREATS</a:t>
            </a:r>
          </a:p>
        </p:txBody>
      </p:sp>
    </p:spTree>
    <p:extLst>
      <p:ext uri="{BB962C8B-B14F-4D97-AF65-F5344CB8AC3E}">
        <p14:creationId xmlns:p14="http://schemas.microsoft.com/office/powerpoint/2010/main" val="21357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5467-446F-D59E-B098-0EF5D8596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E0C20-5CFC-CD7E-1FED-57D8B3CE6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2164862"/>
            <a:ext cx="9989382" cy="3771327"/>
          </a:xfrm>
        </p:spPr>
        <p:txBody>
          <a:bodyPr>
            <a:normAutofit fontScale="25000" lnSpcReduction="20000"/>
          </a:bodyPr>
          <a:lstStyle/>
          <a:p>
            <a:pPr marL="457200" lvl="1" indent="0" algn="just">
              <a:lnSpc>
                <a:spcPct val="100000"/>
              </a:lnSpc>
              <a:buNone/>
            </a:pPr>
            <a:r>
              <a:rPr lang="en-US" sz="8800" b="1" dirty="0"/>
              <a:t>Volunteers:</a:t>
            </a:r>
          </a:p>
          <a:p>
            <a:pPr lvl="2" algn="just">
              <a:lnSpc>
                <a:spcPct val="100000"/>
              </a:lnSpc>
            </a:pPr>
            <a:r>
              <a:rPr lang="en-US" sz="8800" dirty="0"/>
              <a:t>Strong Support Network</a:t>
            </a:r>
          </a:p>
          <a:p>
            <a:pPr lvl="2" algn="just">
              <a:lnSpc>
                <a:spcPct val="100000"/>
              </a:lnSpc>
            </a:pPr>
            <a:r>
              <a:rPr lang="en-US" sz="8800" dirty="0"/>
              <a:t>Community Involvement and Engagement</a:t>
            </a:r>
          </a:p>
          <a:p>
            <a:pPr lvl="2" algn="just">
              <a:lnSpc>
                <a:spcPct val="100000"/>
              </a:lnSpc>
            </a:pPr>
            <a:r>
              <a:rPr lang="en-US" sz="8800" dirty="0"/>
              <a:t>Support Group</a:t>
            </a:r>
          </a:p>
          <a:p>
            <a:pPr marL="914400" lvl="2" indent="0" algn="just">
              <a:lnSpc>
                <a:spcPct val="100000"/>
              </a:lnSpc>
              <a:buNone/>
            </a:pPr>
            <a:endParaRPr lang="en-US" sz="8800" dirty="0"/>
          </a:p>
          <a:p>
            <a:pPr lvl="1" algn="just">
              <a:lnSpc>
                <a:spcPct val="100000"/>
              </a:lnSpc>
            </a:pPr>
            <a:r>
              <a:rPr lang="en-US" sz="8800" b="1" dirty="0"/>
              <a:t>Responsive Department: </a:t>
            </a:r>
          </a:p>
          <a:p>
            <a:pPr lvl="2" algn="just">
              <a:lnSpc>
                <a:spcPct val="100000"/>
              </a:lnSpc>
            </a:pPr>
            <a:r>
              <a:rPr lang="en-US" sz="8800" dirty="0"/>
              <a:t>Responsive Department  </a:t>
            </a:r>
          </a:p>
          <a:p>
            <a:pPr lvl="2" algn="just">
              <a:lnSpc>
                <a:spcPct val="100000"/>
              </a:lnSpc>
            </a:pPr>
            <a:r>
              <a:rPr lang="en-US" sz="8800" dirty="0"/>
              <a:t>Always available for 911 Calls </a:t>
            </a:r>
          </a:p>
          <a:p>
            <a:pPr marL="914400" lvl="2" indent="0" algn="just">
              <a:lnSpc>
                <a:spcPct val="100000"/>
              </a:lnSpc>
              <a:buNone/>
            </a:pPr>
            <a:endParaRPr lang="en-US" sz="8800" dirty="0"/>
          </a:p>
          <a:p>
            <a:pPr lvl="1" algn="just">
              <a:lnSpc>
                <a:spcPct val="100000"/>
              </a:lnSpc>
            </a:pPr>
            <a:r>
              <a:rPr lang="en-US" sz="8800" b="1" dirty="0"/>
              <a:t>Teamwork </a:t>
            </a:r>
          </a:p>
          <a:p>
            <a:pPr marL="457200" lvl="1" indent="0" algn="just">
              <a:lnSpc>
                <a:spcPct val="100000"/>
              </a:lnSpc>
              <a:buNone/>
            </a:pPr>
            <a:endParaRPr lang="en-US" sz="2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6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2F0A-C6AA-C6A1-5AE8-58B9872BF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4877F-8E24-8E6F-3709-CE14844E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Social Media Influence</a:t>
            </a:r>
            <a:r>
              <a:rPr lang="en-US" sz="2200" dirty="0"/>
              <a:t>: </a:t>
            </a:r>
          </a:p>
          <a:p>
            <a:pPr lvl="1"/>
            <a:r>
              <a:rPr lang="en-US" sz="2200" dirty="0"/>
              <a:t>Gossip, politics, and policy discussions from non-residents contributing to negativity.</a:t>
            </a:r>
          </a:p>
          <a:p>
            <a:pPr marL="0" indent="0">
              <a:buNone/>
            </a:pPr>
            <a:r>
              <a:rPr lang="en-US" sz="2200" b="1" dirty="0"/>
              <a:t>Internal Conflicts</a:t>
            </a:r>
            <a:r>
              <a:rPr lang="en-US" sz="2200" dirty="0"/>
              <a:t>: </a:t>
            </a:r>
          </a:p>
          <a:p>
            <a:pPr lvl="1"/>
            <a:r>
              <a:rPr lang="en-US" sz="2200" dirty="0"/>
              <a:t>Infighting among firefighters and the chief, political drama, and perceived bias within the board creating unnecessary tension.</a:t>
            </a:r>
          </a:p>
          <a:p>
            <a:pPr marL="0" indent="0">
              <a:buNone/>
            </a:pPr>
            <a:r>
              <a:rPr lang="en-US" sz="2200" b="1" dirty="0"/>
              <a:t>Financial Stability</a:t>
            </a:r>
          </a:p>
        </p:txBody>
      </p:sp>
    </p:spTree>
    <p:extLst>
      <p:ext uri="{BB962C8B-B14F-4D97-AF65-F5344CB8AC3E}">
        <p14:creationId xmlns:p14="http://schemas.microsoft.com/office/powerpoint/2010/main" val="193489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661F-74F2-92C3-EDDF-269ECACF6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ADC23-5326-7CCF-E00B-DE37C1196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21242"/>
            <a:ext cx="9613861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Bridge</a:t>
            </a:r>
            <a:r>
              <a:rPr lang="en-US" sz="2200" dirty="0"/>
              <a:t>: </a:t>
            </a:r>
          </a:p>
          <a:p>
            <a:pPr lvl="1"/>
            <a:r>
              <a:rPr lang="en-US" sz="2200" dirty="0"/>
              <a:t>Improved response times and increased tax revenue.</a:t>
            </a:r>
          </a:p>
          <a:p>
            <a:pPr marL="0" indent="0">
              <a:buNone/>
            </a:pPr>
            <a:r>
              <a:rPr lang="en-US" sz="2200" b="1" dirty="0"/>
              <a:t>El Dorado Regional Fire Authority</a:t>
            </a:r>
            <a:r>
              <a:rPr lang="en-US" sz="2200" dirty="0"/>
              <a:t>: </a:t>
            </a:r>
          </a:p>
          <a:p>
            <a:pPr lvl="1"/>
            <a:r>
              <a:rPr lang="en-US" sz="2200" dirty="0"/>
              <a:t>Focus on training, staffing, and partnerships.</a:t>
            </a:r>
          </a:p>
          <a:p>
            <a:pPr marL="0" indent="0">
              <a:buNone/>
            </a:pPr>
            <a:r>
              <a:rPr lang="en-US" sz="2200" b="1" dirty="0"/>
              <a:t>Community Engagement</a:t>
            </a:r>
            <a:r>
              <a:rPr lang="en-US" sz="2200" dirty="0"/>
              <a:t>: </a:t>
            </a:r>
          </a:p>
          <a:p>
            <a:pPr lvl="1"/>
            <a:r>
              <a:rPr lang="en-US" sz="2200" dirty="0"/>
              <a:t>Collaborating with all groups to unify the community and enhance involvement.</a:t>
            </a:r>
          </a:p>
        </p:txBody>
      </p:sp>
    </p:spTree>
    <p:extLst>
      <p:ext uri="{BB962C8B-B14F-4D97-AF65-F5344CB8AC3E}">
        <p14:creationId xmlns:p14="http://schemas.microsoft.com/office/powerpoint/2010/main" val="2760598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DD95-E530-5FBB-C8E4-282AC71EC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6CBAF-E10D-CD41-9146-0EC58FE2D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dirty="0">
              <a:latin typeface="+mj-lt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Social Media Issues: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Attacks, false information, rumors, and political concerns.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Funding: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Future grant availability.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Wildfire Risk: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2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Ongoing challenges with fires and wildfire hazards. </a:t>
            </a:r>
          </a:p>
        </p:txBody>
      </p:sp>
    </p:spTree>
    <p:extLst>
      <p:ext uri="{BB962C8B-B14F-4D97-AF65-F5344CB8AC3E}">
        <p14:creationId xmlns:p14="http://schemas.microsoft.com/office/powerpoint/2010/main" val="1327295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10DB6-AD71-BB9F-A153-E636BE8C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12B3C-50BA-7CE1-A132-575C9D34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dirty="0"/>
              <a:t>Consulting Report Completion</a:t>
            </a:r>
          </a:p>
          <a:p>
            <a:pPr lvl="1">
              <a:lnSpc>
                <a:spcPct val="150000"/>
              </a:lnSpc>
            </a:pPr>
            <a:r>
              <a:rPr lang="en-US" sz="2200" b="1" dirty="0"/>
              <a:t>Draft Date</a:t>
            </a:r>
            <a:r>
              <a:rPr lang="en-US" sz="2200" dirty="0"/>
              <a:t>: October 10</a:t>
            </a:r>
          </a:p>
          <a:p>
            <a:pPr lvl="1">
              <a:lnSpc>
                <a:spcPct val="150000"/>
              </a:lnSpc>
            </a:pPr>
            <a:r>
              <a:rPr lang="en-US" sz="2200" b="1" dirty="0"/>
              <a:t>Delivery Date</a:t>
            </a:r>
            <a:r>
              <a:rPr lang="en-US" sz="2200" dirty="0"/>
              <a:t>: Presented to the Board and released to the public on October 17.</a:t>
            </a:r>
          </a:p>
          <a:p>
            <a:pPr lvl="1">
              <a:lnSpc>
                <a:spcPct val="150000"/>
              </a:lnSpc>
            </a:pPr>
            <a:r>
              <a:rPr lang="en-US" sz="2200" b="1" dirty="0"/>
              <a:t>Proposal</a:t>
            </a:r>
            <a:r>
              <a:rPr lang="en-US" sz="2200" dirty="0"/>
              <a:t>: EDRFA's management plan for MFPD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8231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405</TotalTime>
  <Words>199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Arial</vt:lpstr>
      <vt:lpstr>Trebuchet MS</vt:lpstr>
      <vt:lpstr>Berlin</vt:lpstr>
      <vt:lpstr>EDRFA CONSULTING REPORT FOR MFPD</vt:lpstr>
      <vt:lpstr>MEETINGS</vt:lpstr>
      <vt:lpstr>SWOT ANALYSIS</vt:lpstr>
      <vt:lpstr>STRENGTHS</vt:lpstr>
      <vt:lpstr>WEAKNESSES</vt:lpstr>
      <vt:lpstr>OPPORTUNITIES</vt:lpstr>
      <vt:lpstr>THREATS</vt:lpstr>
      <vt:lpstr>WHAT’S NEXT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Brown</dc:creator>
  <cp:lastModifiedBy>Trenton Williams</cp:lastModifiedBy>
  <cp:revision>21</cp:revision>
  <dcterms:created xsi:type="dcterms:W3CDTF">2023-08-30T17:13:10Z</dcterms:created>
  <dcterms:modified xsi:type="dcterms:W3CDTF">2024-09-26T15:51:51Z</dcterms:modified>
</cp:coreProperties>
</file>